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368" r:id="rId2"/>
    <p:sldId id="379" r:id="rId3"/>
    <p:sldId id="464" r:id="rId4"/>
    <p:sldId id="463" r:id="rId5"/>
    <p:sldId id="465" r:id="rId6"/>
    <p:sldId id="452" r:id="rId7"/>
    <p:sldId id="450" r:id="rId8"/>
    <p:sldId id="449" r:id="rId9"/>
    <p:sldId id="453" r:id="rId10"/>
    <p:sldId id="454" r:id="rId11"/>
    <p:sldId id="456" r:id="rId12"/>
    <p:sldId id="455" r:id="rId13"/>
    <p:sldId id="458" r:id="rId14"/>
    <p:sldId id="457" r:id="rId15"/>
    <p:sldId id="459" r:id="rId16"/>
    <p:sldId id="451" r:id="rId17"/>
    <p:sldId id="460" r:id="rId18"/>
    <p:sldId id="462" r:id="rId19"/>
    <p:sldId id="461" r:id="rId20"/>
    <p:sldId id="467" r:id="rId21"/>
    <p:sldId id="469" r:id="rId22"/>
    <p:sldId id="468" r:id="rId23"/>
    <p:sldId id="378" r:id="rId24"/>
    <p:sldId id="376" r:id="rId25"/>
  </p:sldIdLst>
  <p:sldSz cx="12192000" cy="6858000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747A335-7CCD-4207-BB88-4CD1EE44A653}">
          <p14:sldIdLst>
            <p14:sldId id="368"/>
            <p14:sldId id="379"/>
          </p14:sldIdLst>
        </p14:section>
        <p14:section name="未命名的章節" id="{21ADB3FD-A0FF-4F2C-98D1-A53D04CCF2A2}">
          <p14:sldIdLst>
            <p14:sldId id="464"/>
            <p14:sldId id="463"/>
            <p14:sldId id="465"/>
            <p14:sldId id="452"/>
            <p14:sldId id="450"/>
            <p14:sldId id="449"/>
            <p14:sldId id="453"/>
            <p14:sldId id="454"/>
            <p14:sldId id="456"/>
            <p14:sldId id="455"/>
            <p14:sldId id="458"/>
            <p14:sldId id="457"/>
            <p14:sldId id="459"/>
            <p14:sldId id="451"/>
            <p14:sldId id="460"/>
            <p14:sldId id="462"/>
            <p14:sldId id="461"/>
            <p14:sldId id="467"/>
            <p14:sldId id="469"/>
            <p14:sldId id="468"/>
            <p14:sldId id="378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0000FF"/>
    <a:srgbClr val="FF6699"/>
    <a:srgbClr val="CCFF99"/>
    <a:srgbClr val="99FF99"/>
    <a:srgbClr val="3399FF"/>
    <a:srgbClr val="5F5F5F"/>
    <a:srgbClr val="33CC33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2700" autoAdjust="0"/>
  </p:normalViewPr>
  <p:slideViewPr>
    <p:cSldViewPr>
      <p:cViewPr>
        <p:scale>
          <a:sx n="100" d="100"/>
          <a:sy n="100" d="100"/>
        </p:scale>
        <p:origin x="480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2"/>
    </p:cViewPr>
  </p:sorterViewPr>
  <p:notesViewPr>
    <p:cSldViewPr>
      <p:cViewPr varScale="1">
        <p:scale>
          <a:sx n="85" d="100"/>
          <a:sy n="85" d="100"/>
        </p:scale>
        <p:origin x="3720" y="10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E70982E-7F82-40CF-9740-8F96808EFD85}" type="slidenum">
              <a:rPr lang="en-US" altLang="zh-TW">
                <a:latin typeface="Times New Roman" pitchFamily="18" charset="0"/>
                <a:ea typeface="標楷體" pitchFamily="65" charset="-120"/>
              </a:rPr>
              <a:pPr>
                <a:defRPr/>
              </a:pPr>
              <a:t>‹#›</a:t>
            </a:fld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8768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dirty="0" smtClean="0"/>
              <a:t>按一下以編輯母片</a:t>
            </a:r>
          </a:p>
          <a:p>
            <a:pPr lvl="1"/>
            <a:r>
              <a:rPr lang="zh-TW" altLang="en-US" noProof="0" dirty="0" smtClean="0"/>
              <a:t>第二層</a:t>
            </a:r>
          </a:p>
          <a:p>
            <a:pPr lvl="2"/>
            <a:r>
              <a:rPr lang="zh-TW" altLang="en-US" noProof="0" dirty="0" smtClean="0"/>
              <a:t>第三層</a:t>
            </a:r>
          </a:p>
          <a:p>
            <a:pPr lvl="3"/>
            <a:r>
              <a:rPr lang="zh-TW" altLang="en-US" noProof="0" dirty="0" smtClean="0"/>
              <a:t>第四層</a:t>
            </a:r>
          </a:p>
          <a:p>
            <a:pPr lvl="4"/>
            <a:r>
              <a:rPr lang="zh-TW" altLang="en-US" noProof="0" dirty="0" smtClean="0"/>
              <a:t>第五層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41254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87749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0110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5863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3928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2557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479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9016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3660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7398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6483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7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555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274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8527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16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342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8582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182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212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BE2490-5424-4149-A3E4-FA872263CBB1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288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527051" y="836613"/>
            <a:ext cx="111379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1392767" y="6381750"/>
            <a:ext cx="9391651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1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773239"/>
            <a:ext cx="10363200" cy="1470025"/>
          </a:xfrm>
        </p:spPr>
        <p:txBody>
          <a:bodyPr/>
          <a:lstStyle>
            <a:lvl1pPr algn="ctr">
              <a:defRPr sz="3800" b="0">
                <a:latin typeface="Times New Roman" pitchFamily="18" charset="0"/>
              </a:defRPr>
            </a:lvl1pPr>
          </a:lstStyle>
          <a:p>
            <a:endParaRPr lang="zh-TW" altLang="zh-TW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573463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>
                <a:latin typeface="Times New Roman" pitchFamily="18" charset="0"/>
              </a:defRPr>
            </a:lvl1pPr>
          </a:lstStyle>
          <a:p>
            <a:r>
              <a:rPr lang="en-US" altLang="zh-TW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438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ea typeface="標楷體" pitchFamily="65" charset="-120"/>
              </a:defRPr>
            </a:lvl4pPr>
            <a:lvl5pPr>
              <a:defRPr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4690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152400"/>
            <a:ext cx="2743200" cy="60848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8026400" cy="6084888"/>
          </a:xfrm>
        </p:spPr>
        <p:txBody>
          <a:bodyPr vert="eaVert"/>
          <a:lstStyle>
            <a:lvl4pPr>
              <a:defRPr>
                <a:ea typeface="標楷體" pitchFamily="65" charset="-120"/>
              </a:defRPr>
            </a:lvl4pPr>
            <a:lvl5pPr>
              <a:defRPr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282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ea typeface="標楷體" pitchFamily="65" charset="-120"/>
              </a:defRPr>
            </a:lvl4pPr>
            <a:lvl5pPr>
              <a:defRPr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09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296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917575"/>
            <a:ext cx="5384800" cy="531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ea typeface="標楷體" pitchFamily="65" charset="-120"/>
              </a:defRPr>
            </a:lvl4pPr>
            <a:lvl5pPr>
              <a:defRPr sz="1800">
                <a:ea typeface="標楷體" pitchFamily="65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917575"/>
            <a:ext cx="5384800" cy="5319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ea typeface="標楷體" pitchFamily="65" charset="-120"/>
              </a:defRPr>
            </a:lvl4pPr>
            <a:lvl5pPr>
              <a:defRPr sz="1800">
                <a:ea typeface="標楷體" pitchFamily="65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1066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ea typeface="標楷體" pitchFamily="65" charset="-120"/>
              </a:defRPr>
            </a:lvl4pPr>
            <a:lvl5pPr>
              <a:defRPr sz="1600">
                <a:ea typeface="標楷體" pitchFamily="65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ea typeface="標楷體" pitchFamily="65" charset="-120"/>
              </a:defRPr>
            </a:lvl4pPr>
            <a:lvl5pPr>
              <a:defRPr sz="1600">
                <a:ea typeface="標楷體" pitchFamily="65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2671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2691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9312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>
                <a:ea typeface="標楷體" pitchFamily="65" charset="-120"/>
              </a:defRPr>
            </a:lvl4pPr>
            <a:lvl5pPr>
              <a:defRPr sz="2000">
                <a:ea typeface="標楷體" pitchFamily="65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0898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2683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7575"/>
            <a:ext cx="1097280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endParaRPr lang="en-US" altLang="zh-TW" dirty="0" smtClean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58552" y="685800"/>
            <a:ext cx="1441449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b="1"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527051" y="836613"/>
            <a:ext cx="111379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30" name="Line 9"/>
          <p:cNvSpPr>
            <a:spLocks noChangeShapeType="1"/>
          </p:cNvSpPr>
          <p:nvPr/>
        </p:nvSpPr>
        <p:spPr bwMode="auto">
          <a:xfrm>
            <a:off x="1392767" y="6381750"/>
            <a:ext cx="9391651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400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27" r:id="rId5"/>
    <p:sldLayoutId id="2147485135" r:id="rId6"/>
    <p:sldLayoutId id="2147485136" r:id="rId7"/>
    <p:sldLayoutId id="2147485137" r:id="rId8"/>
    <p:sldLayoutId id="2147485128" r:id="rId9"/>
    <p:sldLayoutId id="2147485129" r:id="rId10"/>
    <p:sldLayoutId id="214748513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495300" indent="-495300" algn="l" rtl="0" eaLnBrk="0" fontAlgn="base" hangingPunct="0">
        <a:spcBef>
          <a:spcPct val="75000"/>
        </a:spcBef>
        <a:spcAft>
          <a:spcPct val="10000"/>
        </a:spcAft>
        <a:buClr>
          <a:srgbClr val="CC0000"/>
        </a:buClr>
        <a:buSzPct val="75000"/>
        <a:buFont typeface="Wingdings" pitchFamily="2" charset="2"/>
        <a:buChar char="n"/>
        <a:defRPr kumimoji="1" sz="2200" b="1">
          <a:solidFill>
            <a:schemeClr val="tx1"/>
          </a:solidFill>
          <a:latin typeface="Times New Roman" pitchFamily="18" charset="0"/>
          <a:ea typeface="標楷體" pitchFamily="65" charset="-120"/>
          <a:cs typeface="+mn-cs"/>
        </a:defRPr>
      </a:lvl1pPr>
      <a:lvl2pPr marL="914400" indent="-457200" algn="l" rtl="0" eaLnBrk="0" fontAlgn="base" hangingPunct="0">
        <a:spcBef>
          <a:spcPct val="3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200">
          <a:solidFill>
            <a:srgbClr val="003399"/>
          </a:solidFill>
          <a:latin typeface="Times New Roman" pitchFamily="18" charset="0"/>
          <a:ea typeface="標楷體" pitchFamily="65" charset="-120"/>
        </a:defRPr>
      </a:lvl2pPr>
      <a:lvl3pPr marL="1295400" indent="-381000" algn="l" rtl="0" eaLnBrk="0" fontAlgn="base" hangingPunct="0">
        <a:spcBef>
          <a:spcPct val="35000"/>
        </a:spcBef>
        <a:spcAft>
          <a:spcPct val="0"/>
        </a:spcAft>
        <a:buSzPct val="80000"/>
        <a:buFont typeface="Times New Roman" pitchFamily="18" charset="0"/>
        <a:buChar char="●"/>
        <a:defRPr kumimoji="1" sz="2200">
          <a:solidFill>
            <a:srgbClr val="006600"/>
          </a:solidFill>
          <a:latin typeface="Times New Roman" pitchFamily="18" charset="0"/>
          <a:ea typeface="標楷體" pitchFamily="65" charset="-120"/>
        </a:defRPr>
      </a:lvl3pPr>
      <a:lvl4pPr marL="1676400" indent="-304800" algn="l" rtl="0" eaLnBrk="0" fontAlgn="base" hangingPunct="0">
        <a:spcBef>
          <a:spcPct val="10000"/>
        </a:spcBef>
        <a:spcAft>
          <a:spcPct val="0"/>
        </a:spcAft>
        <a:buFont typeface="Wingdings" pitchFamily="2" charset="2"/>
        <a:buChar char="n"/>
        <a:defRPr kumimoji="1" sz="1600">
          <a:solidFill>
            <a:schemeClr val="tx1"/>
          </a:solidFill>
          <a:latin typeface="標楷體" pitchFamily="65" charset="-120"/>
          <a:ea typeface="+mn-ea"/>
        </a:defRPr>
      </a:lvl4pPr>
      <a:lvl5pPr marL="2095500" indent="-266700" algn="l" rtl="0" eaLnBrk="0" fontAlgn="base" hangingPunct="0">
        <a:spcBef>
          <a:spcPct val="10000"/>
        </a:spcBef>
        <a:spcAft>
          <a:spcPct val="0"/>
        </a:spcAft>
        <a:buFont typeface="Wingdings" pitchFamily="2" charset="2"/>
        <a:buChar char="n"/>
        <a:defRPr kumimoji="1" sz="1400">
          <a:solidFill>
            <a:schemeClr val="tx1"/>
          </a:solidFill>
          <a:latin typeface="標楷體" pitchFamily="65" charset="-120"/>
          <a:ea typeface="+mn-ea"/>
        </a:defRPr>
      </a:lvl5pPr>
      <a:lvl6pPr marL="2552700" indent="-266700" algn="l" rtl="0" fontAlgn="base">
        <a:spcBef>
          <a:spcPct val="10000"/>
        </a:spcBef>
        <a:spcAft>
          <a:spcPct val="0"/>
        </a:spcAft>
        <a:buFont typeface="Wingdings" pitchFamily="2" charset="2"/>
        <a:buChar char="n"/>
        <a:defRPr kumimoji="1" sz="1400">
          <a:solidFill>
            <a:schemeClr val="tx1"/>
          </a:solidFill>
          <a:latin typeface="標楷體" pitchFamily="65" charset="-120"/>
          <a:ea typeface="+mn-ea"/>
        </a:defRPr>
      </a:lvl6pPr>
      <a:lvl7pPr marL="3009900" indent="-266700" algn="l" rtl="0" fontAlgn="base">
        <a:spcBef>
          <a:spcPct val="10000"/>
        </a:spcBef>
        <a:spcAft>
          <a:spcPct val="0"/>
        </a:spcAft>
        <a:buFont typeface="Wingdings" pitchFamily="2" charset="2"/>
        <a:buChar char="n"/>
        <a:defRPr kumimoji="1" sz="1400">
          <a:solidFill>
            <a:schemeClr val="tx1"/>
          </a:solidFill>
          <a:latin typeface="標楷體" pitchFamily="65" charset="-120"/>
          <a:ea typeface="+mn-ea"/>
        </a:defRPr>
      </a:lvl7pPr>
      <a:lvl8pPr marL="3467100" indent="-266700" algn="l" rtl="0" fontAlgn="base">
        <a:spcBef>
          <a:spcPct val="10000"/>
        </a:spcBef>
        <a:spcAft>
          <a:spcPct val="0"/>
        </a:spcAft>
        <a:buFont typeface="Wingdings" pitchFamily="2" charset="2"/>
        <a:buChar char="n"/>
        <a:defRPr kumimoji="1" sz="1400">
          <a:solidFill>
            <a:schemeClr val="tx1"/>
          </a:solidFill>
          <a:latin typeface="標楷體" pitchFamily="65" charset="-120"/>
          <a:ea typeface="+mn-ea"/>
        </a:defRPr>
      </a:lvl8pPr>
      <a:lvl9pPr marL="3924300" indent="-266700" algn="l" rtl="0" fontAlgn="base">
        <a:spcBef>
          <a:spcPct val="10000"/>
        </a:spcBef>
        <a:spcAft>
          <a:spcPct val="0"/>
        </a:spcAft>
        <a:buFont typeface="Wingdings" pitchFamily="2" charset="2"/>
        <a:buChar char="n"/>
        <a:defRPr kumimoji="1" sz="1400">
          <a:solidFill>
            <a:schemeClr val="tx1"/>
          </a:solidFill>
          <a:latin typeface="標楷體" pitchFamily="65" charset="-12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914400" y="1344041"/>
            <a:ext cx="10363200" cy="2012951"/>
          </a:xfrm>
        </p:spPr>
        <p:txBody>
          <a:bodyPr/>
          <a:lstStyle/>
          <a:p>
            <a:r>
              <a:rPr lang="en-US" altLang="zh-TW" sz="2400" b="1" dirty="0" smtClean="0">
                <a:solidFill>
                  <a:srgbClr val="0000FF"/>
                </a:solidFill>
              </a:rPr>
              <a:t/>
            </a:r>
            <a:br>
              <a:rPr lang="en-US" altLang="zh-TW" sz="2400" b="1" dirty="0" smtClean="0">
                <a:solidFill>
                  <a:srgbClr val="0000FF"/>
                </a:solidFill>
              </a:rPr>
            </a:br>
            <a:r>
              <a:rPr lang="zh-TW" altLang="en-US" sz="2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</a:t>
            </a:r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末</a:t>
            </a:r>
            <a:r>
              <a:rPr lang="zh-TW" altLang="en-US" sz="24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專題實作」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聯網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800" dirty="0">
                <a:cs typeface="Times New Roman" pitchFamily="18" charset="0"/>
              </a:rPr>
              <a:t> </a:t>
            </a:r>
            <a:r>
              <a:rPr lang="en-US" altLang="zh-TW" sz="3600" b="1" dirty="0" smtClean="0"/>
              <a:t/>
            </a:r>
            <a:br>
              <a:rPr lang="en-US" altLang="zh-TW" sz="3600" b="1" dirty="0" smtClean="0"/>
            </a:br>
            <a:r>
              <a:rPr lang="zh-TW" altLang="en-US" sz="1800" dirty="0" smtClean="0">
                <a:solidFill>
                  <a:schemeClr val="tx1"/>
                </a:solidFill>
                <a:cs typeface="Times New Roman" pitchFamily="18" charset="0"/>
              </a:rPr>
              <a:t>國立高雄第一科技大學電子工程系</a:t>
            </a:r>
            <a:r>
              <a:rPr lang="en-US" altLang="zh-TW" sz="1800" dirty="0" smtClean="0">
                <a:solidFill>
                  <a:schemeClr val="tx1"/>
                </a:solidFill>
                <a:cs typeface="Times New Roman" pitchFamily="18" charset="0"/>
              </a:rPr>
              <a:t/>
            </a:r>
            <a:br>
              <a:rPr lang="en-US" altLang="zh-TW" sz="1800" dirty="0" smtClean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sz="1800" dirty="0" smtClean="0">
                <a:solidFill>
                  <a:schemeClr val="tx1"/>
                </a:solidFill>
                <a:cs typeface="Times New Roman" pitchFamily="18" charset="0"/>
              </a:rPr>
              <a:t>Dept. Electronic Engineering, National Kaohsiung First University of Science and Technology </a:t>
            </a:r>
            <a:r>
              <a:rPr lang="en-US" sz="1800" dirty="0">
                <a:cs typeface="Times New Roman" pitchFamily="18" charset="0"/>
              </a:rPr>
              <a:t/>
            </a:r>
            <a:br>
              <a:rPr lang="en-US" sz="1800" dirty="0">
                <a:cs typeface="Times New Roman" pitchFamily="18" charset="0"/>
              </a:rPr>
            </a:br>
            <a:r>
              <a:rPr lang="en-US" sz="1800" dirty="0" smtClean="0">
                <a:cs typeface="Times New Roman" pitchFamily="18" charset="0"/>
              </a:rPr>
              <a:t/>
            </a:r>
            <a:br>
              <a:rPr lang="en-US" sz="1800" dirty="0" smtClean="0">
                <a:cs typeface="Times New Roman" pitchFamily="18" charset="0"/>
              </a:rPr>
            </a:br>
            <a:r>
              <a:rPr lang="en-US" sz="1800" dirty="0" smtClean="0">
                <a:cs typeface="Times New Roman" pitchFamily="18" charset="0"/>
              </a:rPr>
              <a:t/>
            </a:r>
            <a:br>
              <a:rPr lang="en-US" sz="1800" dirty="0" smtClean="0">
                <a:cs typeface="Times New Roman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cs typeface="Times New Roman" pitchFamily="18" charset="0"/>
              </a:rPr>
              <a:t>2017/0</a:t>
            </a:r>
            <a:r>
              <a:rPr lang="en-US" altLang="zh-TW" sz="2400" dirty="0" smtClean="0">
                <a:solidFill>
                  <a:schemeClr val="tx1"/>
                </a:solidFill>
                <a:cs typeface="Times New Roman" pitchFamily="18" charset="0"/>
              </a:rPr>
              <a:t>6</a:t>
            </a:r>
            <a:r>
              <a:rPr lang="en-US" sz="2400" dirty="0" smtClean="0">
                <a:solidFill>
                  <a:schemeClr val="tx1"/>
                </a:solidFill>
                <a:cs typeface="Times New Roman" pitchFamily="18" charset="0"/>
              </a:rPr>
              <a:t>/</a:t>
            </a:r>
            <a:r>
              <a:rPr lang="en-US" altLang="zh-TW" sz="2400" dirty="0">
                <a:solidFill>
                  <a:schemeClr val="tx1"/>
                </a:solidFill>
                <a:cs typeface="Times New Roman" pitchFamily="18" charset="0"/>
              </a:rPr>
              <a:t>1</a:t>
            </a:r>
            <a:r>
              <a:rPr lang="en-US" altLang="zh-TW" sz="2400" dirty="0" smtClean="0">
                <a:solidFill>
                  <a:schemeClr val="tx1"/>
                </a:solidFill>
                <a:cs typeface="Times New Roman" pitchFamily="18" charset="0"/>
              </a:rPr>
              <a:t>9</a:t>
            </a:r>
            <a:endParaRPr lang="zh-TW" altLang="en-US" sz="2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9" name="內容版面配置區 2"/>
          <p:cNvSpPr>
            <a:spLocks noGrp="1"/>
          </p:cNvSpPr>
          <p:nvPr>
            <p:ph type="subTitle" idx="1"/>
          </p:nvPr>
        </p:nvSpPr>
        <p:spPr>
          <a:xfrm>
            <a:off x="1828800" y="3573462"/>
            <a:ext cx="8534400" cy="273585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2400" b="1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200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rgbClr val="0000FF"/>
                </a:solidFill>
              </a:rPr>
              <a:t>指導教</a:t>
            </a:r>
            <a:r>
              <a:rPr lang="zh-TW" altLang="en-US" sz="2400" dirty="0">
                <a:solidFill>
                  <a:srgbClr val="0000FF"/>
                </a:solidFill>
              </a:rPr>
              <a:t>授</a:t>
            </a:r>
            <a:endParaRPr lang="en-US" altLang="zh-TW" sz="2400" dirty="0" smtClean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dirty="0" smtClean="0"/>
              <a:t>陳朝烈</a:t>
            </a:r>
            <a:endParaRPr lang="en-US" altLang="zh-TW" sz="18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TW" sz="1200" b="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FF"/>
                </a:solidFill>
              </a:rPr>
              <a:t>開發團隊</a:t>
            </a:r>
            <a:endParaRPr lang="en-US" altLang="zh-TW" sz="2400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dirty="0" smtClean="0"/>
              <a:t>許智偉  張家峻  </a:t>
            </a:r>
            <a:r>
              <a:rPr lang="zh-TW" altLang="en-US" sz="1800" b="0" dirty="0" smtClean="0"/>
              <a:t>劉景文</a:t>
            </a:r>
            <a:endParaRPr lang="en-US" altLang="zh-TW" sz="1800" b="0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609600" y="152400"/>
            <a:ext cx="10972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lvl="0" algn="ctr" eaLnBrk="0" hangingPunct="0">
              <a:defRPr/>
            </a:pPr>
            <a:r>
              <a:rPr lang="zh-TW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  <a:cs typeface="+mj-cs"/>
              </a:rPr>
              <a:t>系統晶片設計實習</a:t>
            </a:r>
            <a:endParaRPr lang="en-US" altLang="zh-TW" sz="36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標楷體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94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8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8655113" y="1187699"/>
            <a:ext cx="1865202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chemeClr val="bg1"/>
                </a:solidFill>
              </a:rPr>
              <a:t>輸入的</a:t>
            </a:r>
            <a:r>
              <a:rPr lang="zh-TW" altLang="en-US" sz="1600" b="1" dirty="0" smtClean="0">
                <a:solidFill>
                  <a:srgbClr val="0000FF"/>
                </a:solidFill>
              </a:rPr>
              <a:t>訓練</a:t>
            </a:r>
            <a:r>
              <a:rPr lang="zh-TW" altLang="en-US" sz="1600" b="1" dirty="0">
                <a:solidFill>
                  <a:srgbClr val="0000FF"/>
                </a:solidFill>
              </a:rPr>
              <a:t>資料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33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9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 bwMode="auto">
          <a:xfrm>
            <a:off x="8519311" y="1187699"/>
            <a:ext cx="2001004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chemeClr val="bg1"/>
                </a:solidFill>
              </a:rPr>
              <a:t>輸出的</a:t>
            </a:r>
            <a:r>
              <a:rPr lang="zh-TW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</a:rPr>
              <a:t>SVM</a:t>
            </a:r>
            <a:r>
              <a:rPr lang="zh-TW" altLang="en-US" sz="1600" b="1" dirty="0">
                <a:solidFill>
                  <a:srgbClr val="0000FF"/>
                </a:solidFill>
              </a:rPr>
              <a:t> 模型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71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10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 bwMode="auto">
          <a:xfrm>
            <a:off x="2017832" y="1813560"/>
            <a:ext cx="319087" cy="18103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003862" y="1562100"/>
            <a:ext cx="1540708" cy="2514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200" b="1" dirty="0">
                <a:solidFill>
                  <a:schemeClr val="bg1"/>
                </a:solidFill>
              </a:rPr>
              <a:t>訓練出來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的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支援向量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014975" y="2019301"/>
            <a:ext cx="319087" cy="99060"/>
          </a:xfrm>
          <a:prstGeom prst="rect">
            <a:avLst/>
          </a:prstGeom>
          <a:noFill/>
          <a:ln w="254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999099" y="2124669"/>
            <a:ext cx="2001402" cy="251460"/>
          </a:xfrm>
          <a:prstGeom prst="rect">
            <a:avLst/>
          </a:prstGeom>
          <a:solidFill>
            <a:srgbClr val="00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200" b="1" dirty="0">
                <a:solidFill>
                  <a:schemeClr val="bg1"/>
                </a:solidFill>
              </a:rPr>
              <a:t>訓練出來</a:t>
            </a:r>
            <a:r>
              <a:rPr lang="zh-TW" altLang="en-US" sz="1200" b="1" dirty="0" smtClean="0">
                <a:solidFill>
                  <a:schemeClr val="bg1"/>
                </a:solidFill>
              </a:rPr>
              <a:t>的</a:t>
            </a:r>
            <a:r>
              <a:rPr lang="zh-TW" altLang="en-US" sz="1200" b="1" dirty="0" smtClean="0">
                <a:solidFill>
                  <a:srgbClr val="0000FF"/>
                </a:solidFill>
              </a:rPr>
              <a:t>支援向量偏移量</a:t>
            </a:r>
            <a:endParaRPr lang="zh-TW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61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11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4304801" y="2406261"/>
            <a:ext cx="1233439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chemeClr val="bg1"/>
                </a:solidFill>
              </a:rPr>
              <a:t>預測函數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785045" y="2708921"/>
            <a:ext cx="3738264" cy="259228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8043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12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43491" y="521518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i="1" dirty="0" smtClean="0">
                <a:solidFill>
                  <a:schemeClr val="bg1"/>
                </a:solidFill>
              </a:rPr>
              <a:t>分類一</a:t>
            </a:r>
            <a:r>
              <a:rPr lang="en-US" altLang="zh-TW" b="1" i="1" dirty="0" smtClean="0">
                <a:solidFill>
                  <a:schemeClr val="bg1"/>
                </a:solidFill>
              </a:rPr>
              <a:t>(</a:t>
            </a:r>
            <a:r>
              <a:rPr lang="zh-TW" altLang="en-US" b="1" i="1" dirty="0" smtClean="0">
                <a:solidFill>
                  <a:schemeClr val="bg1"/>
                </a:solidFill>
              </a:rPr>
              <a:t>車道</a:t>
            </a:r>
            <a:r>
              <a:rPr lang="zh-TW" altLang="en-US" b="1" i="1" dirty="0">
                <a:solidFill>
                  <a:schemeClr val="bg1"/>
                </a:solidFill>
              </a:rPr>
              <a:t>標</a:t>
            </a:r>
            <a:r>
              <a:rPr lang="zh-TW" altLang="en-US" b="1" i="1" dirty="0" smtClean="0">
                <a:solidFill>
                  <a:schemeClr val="bg1"/>
                </a:solidFill>
              </a:rPr>
              <a:t>線</a:t>
            </a:r>
            <a:r>
              <a:rPr lang="en-US" altLang="zh-TW" b="1" i="1" dirty="0" smtClean="0">
                <a:solidFill>
                  <a:schemeClr val="bg1"/>
                </a:solidFill>
              </a:rPr>
              <a:t>)</a:t>
            </a:r>
            <a:endParaRPr lang="en-US" altLang="zh-TW" b="1" i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631883" y="1187699"/>
            <a:ext cx="3888432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>
                <a:solidFill>
                  <a:schemeClr val="bg1"/>
                </a:solidFill>
              </a:rPr>
              <a:t>軟體 </a:t>
            </a:r>
            <a:r>
              <a:rPr lang="en-US" altLang="zh-TW" sz="1600" b="1" dirty="0">
                <a:solidFill>
                  <a:schemeClr val="bg1"/>
                </a:solidFill>
              </a:rPr>
              <a:t>Python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TW" sz="1600" b="1" dirty="0" err="1">
                <a:solidFill>
                  <a:schemeClr val="bg1"/>
                </a:solidFill>
              </a:rPr>
              <a:t>OpenCV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</a:rPr>
              <a:t>SVM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zh-TW" altLang="en-US" sz="1600" b="1" dirty="0">
                <a:solidFill>
                  <a:srgbClr val="0000FF"/>
                </a:solidFill>
              </a:rPr>
              <a:t>訓練</a:t>
            </a:r>
            <a:r>
              <a:rPr lang="zh-TW" altLang="en-US" sz="1600" b="1" dirty="0">
                <a:solidFill>
                  <a:schemeClr val="bg1"/>
                </a:solidFill>
              </a:rPr>
              <a:t>及</a:t>
            </a:r>
            <a:r>
              <a:rPr lang="zh-TW" altLang="en-US" sz="1600" b="1" dirty="0">
                <a:solidFill>
                  <a:srgbClr val="0000FF"/>
                </a:solidFill>
              </a:rPr>
              <a:t>模擬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 bwMode="auto">
          <a:xfrm>
            <a:off x="1775520" y="5229200"/>
            <a:ext cx="5256584" cy="0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線接點 13"/>
          <p:cNvCxnSpPr/>
          <p:nvPr/>
        </p:nvCxnSpPr>
        <p:spPr bwMode="auto">
          <a:xfrm>
            <a:off x="1775520" y="5661248"/>
            <a:ext cx="1152128" cy="0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線接點 15"/>
          <p:cNvCxnSpPr/>
          <p:nvPr/>
        </p:nvCxnSpPr>
        <p:spPr bwMode="auto">
          <a:xfrm>
            <a:off x="2927648" y="5517232"/>
            <a:ext cx="4104456" cy="0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接點 17"/>
          <p:cNvCxnSpPr/>
          <p:nvPr/>
        </p:nvCxnSpPr>
        <p:spPr bwMode="auto">
          <a:xfrm>
            <a:off x="7032104" y="5219676"/>
            <a:ext cx="0" cy="297556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線接點 24"/>
          <p:cNvCxnSpPr/>
          <p:nvPr/>
        </p:nvCxnSpPr>
        <p:spPr bwMode="auto">
          <a:xfrm flipH="1">
            <a:off x="2927648" y="5517232"/>
            <a:ext cx="2654" cy="144016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直線接點 26"/>
          <p:cNvCxnSpPr/>
          <p:nvPr/>
        </p:nvCxnSpPr>
        <p:spPr bwMode="auto">
          <a:xfrm flipH="1">
            <a:off x="1775520" y="5219676"/>
            <a:ext cx="7416" cy="441572"/>
          </a:xfrm>
          <a:prstGeom prst="line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矩形 27"/>
          <p:cNvSpPr/>
          <p:nvPr/>
        </p:nvSpPr>
        <p:spPr>
          <a:xfrm>
            <a:off x="7028230" y="5539015"/>
            <a:ext cx="1739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i="1" dirty="0">
                <a:solidFill>
                  <a:schemeClr val="bg1"/>
                </a:solidFill>
              </a:rPr>
              <a:t>分類二</a:t>
            </a:r>
            <a:r>
              <a:rPr lang="en-US" altLang="zh-TW" b="1" i="1" dirty="0">
                <a:solidFill>
                  <a:schemeClr val="bg1"/>
                </a:solidFill>
              </a:rPr>
              <a:t>(</a:t>
            </a:r>
            <a:r>
              <a:rPr lang="zh-TW" altLang="en-US" b="1" i="1" dirty="0">
                <a:solidFill>
                  <a:schemeClr val="bg1"/>
                </a:solidFill>
              </a:rPr>
              <a:t>非車道標線</a:t>
            </a:r>
            <a:r>
              <a:rPr lang="en-US" altLang="zh-TW" b="1" i="1" dirty="0">
                <a:solidFill>
                  <a:schemeClr val="bg1"/>
                </a:solidFill>
              </a:rPr>
              <a:t>)</a:t>
            </a:r>
            <a:endParaRPr lang="zh-TW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84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13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8" name="矩形 7"/>
          <p:cNvSpPr/>
          <p:nvPr/>
        </p:nvSpPr>
        <p:spPr bwMode="auto">
          <a:xfrm>
            <a:off x="2639616" y="3284983"/>
            <a:ext cx="5400600" cy="151216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814397" y="2982323"/>
            <a:ext cx="1233439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chemeClr val="bg1"/>
                </a:solidFill>
              </a:rPr>
              <a:t>支援向量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40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14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2063552" y="3140968"/>
            <a:ext cx="2808312" cy="295232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230920" y="2838308"/>
            <a:ext cx="1656185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altLang="zh-TW" sz="1600" b="1" dirty="0" smtClean="0">
                <a:solidFill>
                  <a:schemeClr val="bg1"/>
                </a:solidFill>
              </a:rPr>
              <a:t>HDL </a:t>
            </a:r>
            <a:r>
              <a:rPr lang="zh-TW" altLang="en-US" sz="1600" b="1" dirty="0" smtClean="0">
                <a:solidFill>
                  <a:schemeClr val="bg1"/>
                </a:solidFill>
              </a:rPr>
              <a:t>中的成法器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45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15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2063552" y="5373216"/>
            <a:ext cx="5400600" cy="16306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5815587" y="5066829"/>
            <a:ext cx="1656185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chemeClr val="bg1"/>
                </a:solidFill>
              </a:rPr>
              <a:t>運算結果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53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16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66" y="957600"/>
            <a:ext cx="9457267" cy="5319713"/>
          </a:xfrm>
        </p:spPr>
      </p:pic>
    </p:spTree>
    <p:extLst>
      <p:ext uri="{BB962C8B-B14F-4D97-AF65-F5344CB8AC3E}">
        <p14:creationId xmlns:p14="http://schemas.microsoft.com/office/powerpoint/2010/main" val="3384562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17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66" y="957600"/>
            <a:ext cx="9457267" cy="5319713"/>
          </a:xfrm>
        </p:spPr>
      </p:pic>
    </p:spTree>
    <p:extLst>
      <p:ext uri="{BB962C8B-B14F-4D97-AF65-F5344CB8AC3E}">
        <p14:creationId xmlns:p14="http://schemas.microsoft.com/office/powerpoint/2010/main" val="1448275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169" name="內容版面配置區 2"/>
          <p:cNvSpPr>
            <a:spLocks noGrp="1"/>
          </p:cNvSpPr>
          <p:nvPr>
            <p:ph idx="1"/>
          </p:nvPr>
        </p:nvSpPr>
        <p:spPr>
          <a:xfrm>
            <a:off x="609600" y="917576"/>
            <a:ext cx="10972800" cy="5319713"/>
          </a:xfrm>
        </p:spPr>
        <p:txBody>
          <a:bodyPr/>
          <a:lstStyle/>
          <a:p>
            <a:r>
              <a:rPr lang="zh-TW" altLang="en-US" sz="2400" dirty="0" smtClean="0"/>
              <a:t>系統分</a:t>
            </a:r>
            <a:r>
              <a:rPr lang="zh-TW" altLang="en-US" sz="2400" dirty="0"/>
              <a:t>析</a:t>
            </a:r>
            <a:endParaRPr lang="en-US" altLang="zh-TW" sz="2400" dirty="0" smtClean="0"/>
          </a:p>
          <a:p>
            <a:r>
              <a:rPr lang="zh-TW" altLang="en-US" sz="2400" dirty="0" smtClean="0"/>
              <a:t>系統架構</a:t>
            </a:r>
            <a:endParaRPr lang="en-US" altLang="zh-TW" sz="2400" dirty="0"/>
          </a:p>
          <a:p>
            <a:r>
              <a:rPr lang="zh-TW" altLang="en-US" sz="2400" dirty="0" smtClean="0"/>
              <a:t>系統</a:t>
            </a:r>
            <a:r>
              <a:rPr lang="zh-TW" altLang="en-US" sz="2400" dirty="0"/>
              <a:t>功能說明展示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2394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18</a:t>
            </a:r>
            <a:endParaRPr lang="en-US" altLang="zh-TW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1" y="917575"/>
            <a:ext cx="10486497" cy="53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1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19</a:t>
            </a:r>
            <a:endParaRPr lang="en-US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1" y="917575"/>
            <a:ext cx="10486497" cy="53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58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20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1" y="917575"/>
            <a:ext cx="10486497" cy="5319713"/>
          </a:xfrm>
        </p:spPr>
      </p:pic>
    </p:spTree>
    <p:extLst>
      <p:ext uri="{BB962C8B-B14F-4D97-AF65-F5344CB8AC3E}">
        <p14:creationId xmlns:p14="http://schemas.microsoft.com/office/powerpoint/2010/main" val="992694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09600" y="1215606"/>
            <a:ext cx="10972800" cy="5319713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 smtClean="0">
                <a:solidFill>
                  <a:srgbClr val="FF0000"/>
                </a:solidFill>
              </a:rPr>
              <a:t>開發團隊</a:t>
            </a:r>
            <a:endParaRPr lang="en-US" altLang="zh-TW" sz="40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40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solidFill>
                  <a:srgbClr val="006600"/>
                </a:solidFill>
              </a:rPr>
              <a:t>指導教授</a:t>
            </a:r>
            <a:endParaRPr lang="en-US" altLang="zh-TW" sz="2800" dirty="0" smtClean="0">
              <a:solidFill>
                <a:srgbClr val="006600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/>
              <a:t>陳朝烈</a:t>
            </a:r>
            <a:endParaRPr lang="en-US" altLang="zh-TW" sz="28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solidFill>
                  <a:srgbClr val="006600"/>
                </a:solidFill>
              </a:rPr>
              <a:t>程式開發</a:t>
            </a:r>
            <a:endParaRPr lang="en-US" altLang="zh-TW" sz="2800" dirty="0" smtClean="0">
              <a:solidFill>
                <a:srgbClr val="006600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/>
              <a:t>許智偉  張家</a:t>
            </a:r>
            <a:r>
              <a:rPr lang="zh-TW" altLang="en-US" sz="2800" dirty="0" smtClean="0"/>
              <a:t>峻</a:t>
            </a:r>
            <a:r>
              <a:rPr lang="zh-TW" altLang="en-US" sz="2800" dirty="0" smtClean="0"/>
              <a:t>  劉景文</a:t>
            </a:r>
            <a:endParaRPr lang="en-US" altLang="zh-TW" sz="28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800" dirty="0" smtClean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>
                <a:solidFill>
                  <a:srgbClr val="006600"/>
                </a:solidFill>
              </a:rPr>
              <a:t>投影片</a:t>
            </a:r>
            <a:r>
              <a:rPr lang="zh-TW" altLang="en-US" sz="2800" dirty="0" smtClean="0">
                <a:solidFill>
                  <a:srgbClr val="006600"/>
                </a:solidFill>
              </a:rPr>
              <a:t>製作</a:t>
            </a:r>
            <a:endParaRPr lang="en-US" altLang="zh-TW" sz="2800" dirty="0" smtClean="0">
              <a:solidFill>
                <a:srgbClr val="006600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 smtClean="0"/>
              <a:t>劉景文</a:t>
            </a:r>
            <a:endParaRPr lang="zh-TW" altLang="en-US" sz="4000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altLang="zh-TW" sz="4000" dirty="0" smtClean="0"/>
          </a:p>
          <a:p>
            <a:pPr algn="ctr">
              <a:buNone/>
            </a:pPr>
            <a:endParaRPr lang="en-US" altLang="zh-TW" sz="4000" dirty="0" smtClean="0"/>
          </a:p>
          <a:p>
            <a:pPr algn="ctr">
              <a:spcAft>
                <a:spcPts val="0"/>
              </a:spcAft>
              <a:buNone/>
            </a:pPr>
            <a:r>
              <a:rPr lang="zh-TW" altLang="en-US" sz="4000" dirty="0" smtClean="0">
                <a:solidFill>
                  <a:srgbClr val="006600"/>
                </a:solidFill>
              </a:rPr>
              <a:t>謝謝觀賞</a:t>
            </a:r>
            <a:endParaRPr lang="zh-TW" altLang="en-US" sz="4000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</a:t>
            </a:r>
            <a:r>
              <a:rPr lang="zh-TW" altLang="en-US" dirty="0"/>
              <a:t>分析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1</a:t>
            </a:r>
            <a:endParaRPr lang="en-US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5901" y="957600"/>
            <a:ext cx="9380197" cy="53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6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2</a:t>
            </a:r>
            <a:endParaRPr lang="en-US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874032"/>
            <a:ext cx="10972800" cy="34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60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圖例說明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3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9736" y="1590193"/>
            <a:ext cx="4752528" cy="39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35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955675"/>
            <a:ext cx="9453657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系統功能說明展示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4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 bwMode="auto">
          <a:xfrm>
            <a:off x="4427827" y="4133067"/>
            <a:ext cx="259773" cy="243672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678506" y="4121952"/>
            <a:ext cx="2012404" cy="268268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rgbClr val="FF0000"/>
                </a:solidFill>
              </a:rPr>
              <a:t>左側標線 </a:t>
            </a:r>
            <a:r>
              <a:rPr lang="en-US" altLang="zh-TW" sz="1600" b="1" dirty="0">
                <a:solidFill>
                  <a:srgbClr val="FF0000"/>
                </a:solidFill>
              </a:rPr>
              <a:t>LBP</a:t>
            </a:r>
            <a:r>
              <a:rPr lang="zh-TW" altLang="en-US" sz="1600" b="1" dirty="0">
                <a:solidFill>
                  <a:srgbClr val="FF0000"/>
                </a:solidFill>
              </a:rPr>
              <a:t> 數值</a:t>
            </a:r>
            <a:endParaRPr kumimoji="1" lang="zh-TW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 bwMode="auto">
          <a:xfrm rot="21304939">
            <a:off x="3227633" y="2100483"/>
            <a:ext cx="5187868" cy="972286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9" name="直線單箭頭接點 8"/>
          <p:cNvCxnSpPr/>
          <p:nvPr/>
        </p:nvCxnSpPr>
        <p:spPr bwMode="auto">
          <a:xfrm flipV="1">
            <a:off x="5663952" y="3068960"/>
            <a:ext cx="216024" cy="1052992"/>
          </a:xfrm>
          <a:prstGeom prst="straightConnector1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4345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955675"/>
            <a:ext cx="9453657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5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 bwMode="auto">
          <a:xfrm>
            <a:off x="6904028" y="3405789"/>
            <a:ext cx="392122" cy="305785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891624" y="3393089"/>
            <a:ext cx="2012404" cy="328806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rgbClr val="FF0000"/>
                </a:solidFill>
              </a:rPr>
              <a:t>右側標線 </a:t>
            </a:r>
            <a:r>
              <a:rPr lang="en-US" altLang="zh-TW" sz="1600" b="1" dirty="0">
                <a:solidFill>
                  <a:srgbClr val="FF0000"/>
                </a:solidFill>
              </a:rPr>
              <a:t>LBP</a:t>
            </a:r>
            <a:r>
              <a:rPr lang="zh-TW" altLang="en-US" sz="1600" b="1" dirty="0">
                <a:solidFill>
                  <a:srgbClr val="FF0000"/>
                </a:solidFill>
              </a:rPr>
              <a:t> 數值</a:t>
            </a:r>
            <a:endParaRPr kumimoji="1" lang="zh-TW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236206" y="1032095"/>
            <a:ext cx="6364586" cy="1294646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0" name="直線單箭頭接點 9"/>
          <p:cNvCxnSpPr>
            <a:stCxn id="8" idx="0"/>
            <a:endCxn id="9" idx="2"/>
          </p:cNvCxnSpPr>
          <p:nvPr/>
        </p:nvCxnSpPr>
        <p:spPr bwMode="auto">
          <a:xfrm flipH="1" flipV="1">
            <a:off x="5418499" y="2326741"/>
            <a:ext cx="479327" cy="1066348"/>
          </a:xfrm>
          <a:prstGeom prst="straightConnector1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22765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957600"/>
            <a:ext cx="9453657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6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 bwMode="auto">
          <a:xfrm>
            <a:off x="3033713" y="3024188"/>
            <a:ext cx="319087" cy="278549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52800" y="3014421"/>
            <a:ext cx="2012404" cy="30266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 smtClean="0">
                <a:solidFill>
                  <a:srgbClr val="FF0000"/>
                </a:solidFill>
              </a:rPr>
              <a:t>非標線 </a:t>
            </a:r>
            <a:r>
              <a:rPr lang="en-US" altLang="zh-TW" sz="1600" b="1" dirty="0">
                <a:solidFill>
                  <a:srgbClr val="FF0000"/>
                </a:solidFill>
              </a:rPr>
              <a:t>LBP</a:t>
            </a:r>
            <a:r>
              <a:rPr lang="zh-TW" altLang="en-US" sz="1600" b="1" dirty="0">
                <a:solidFill>
                  <a:srgbClr val="FF0000"/>
                </a:solidFill>
              </a:rPr>
              <a:t> 數值</a:t>
            </a:r>
            <a:endParaRPr kumimoji="1" lang="zh-TW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236206" y="1032095"/>
            <a:ext cx="6364586" cy="1294646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marR="0" indent="-5334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1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6" name="直線單箭頭接點 15"/>
          <p:cNvCxnSpPr>
            <a:stCxn id="14" idx="0"/>
            <a:endCxn id="15" idx="2"/>
          </p:cNvCxnSpPr>
          <p:nvPr/>
        </p:nvCxnSpPr>
        <p:spPr bwMode="auto">
          <a:xfrm flipV="1">
            <a:off x="4359002" y="2326741"/>
            <a:ext cx="1059497" cy="687680"/>
          </a:xfrm>
          <a:prstGeom prst="straightConnector1">
            <a:avLst/>
          </a:prstGeom>
          <a:gradFill rotWithShape="1">
            <a:gsLst>
              <a:gs pos="0">
                <a:schemeClr val="bg1"/>
              </a:gs>
              <a:gs pos="50000">
                <a:srgbClr val="FFCCFF"/>
              </a:gs>
              <a:gs pos="100000">
                <a:schemeClr val="bg1"/>
              </a:gs>
            </a:gsLst>
            <a:lin ang="5400000" scaled="1"/>
          </a:gradFill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28344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84" y="955675"/>
            <a:ext cx="8848631" cy="5319713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系統功能說明</a:t>
            </a:r>
            <a:r>
              <a:rPr lang="zh-TW" altLang="en-US" dirty="0" smtClean="0"/>
              <a:t>展示</a:t>
            </a:r>
            <a:endParaRPr lang="en-US" altLang="zh-TW" dirty="0"/>
          </a:p>
        </p:txBody>
      </p:sp>
      <p:sp>
        <p:nvSpPr>
          <p:cNvPr id="87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11258552" y="685800"/>
            <a:ext cx="1441449" cy="331788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7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 bwMode="auto">
          <a:xfrm>
            <a:off x="6631883" y="1187699"/>
            <a:ext cx="3888432" cy="30266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533400" indent="-533400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TW" altLang="en-US" sz="1600" b="1" dirty="0">
                <a:solidFill>
                  <a:schemeClr val="bg1"/>
                </a:solidFill>
              </a:rPr>
              <a:t>軟體 </a:t>
            </a:r>
            <a:r>
              <a:rPr lang="en-US" altLang="zh-TW" sz="1600" b="1" dirty="0">
                <a:solidFill>
                  <a:schemeClr val="bg1"/>
                </a:solidFill>
              </a:rPr>
              <a:t>Python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TW" sz="1600" b="1" dirty="0" err="1">
                <a:solidFill>
                  <a:schemeClr val="bg1"/>
                </a:solidFill>
              </a:rPr>
              <a:t>OpenCV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</a:rPr>
              <a:t>SVM</a:t>
            </a:r>
            <a:r>
              <a:rPr lang="zh-TW" altLang="en-US" sz="1600" b="1" dirty="0">
                <a:solidFill>
                  <a:schemeClr val="bg1"/>
                </a:solidFill>
              </a:rPr>
              <a:t> </a:t>
            </a:r>
            <a:r>
              <a:rPr lang="zh-TW" altLang="en-US" sz="1600" b="1" dirty="0">
                <a:solidFill>
                  <a:srgbClr val="0000FF"/>
                </a:solidFill>
              </a:rPr>
              <a:t>訓練</a:t>
            </a:r>
            <a:r>
              <a:rPr lang="zh-TW" altLang="en-US" sz="1600" b="1" dirty="0">
                <a:solidFill>
                  <a:schemeClr val="bg1"/>
                </a:solidFill>
              </a:rPr>
              <a:t>及</a:t>
            </a:r>
            <a:r>
              <a:rPr lang="zh-TW" altLang="en-US" sz="1600" b="1" dirty="0">
                <a:solidFill>
                  <a:srgbClr val="0000FF"/>
                </a:solidFill>
              </a:rPr>
              <a:t>模擬</a:t>
            </a:r>
            <a:endParaRPr lang="zh-TW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8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1"/>
            </a:gs>
            <a:gs pos="50000">
              <a:srgbClr val="FFCCFF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533400" marR="0" indent="-5334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1"/>
            </a:gs>
            <a:gs pos="50000">
              <a:srgbClr val="FFCCFF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533400" marR="0" indent="-5334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53739</TotalTime>
  <Words>229</Words>
  <Application>Microsoft Office PowerPoint</Application>
  <PresentationFormat>寬螢幕</PresentationFormat>
  <Paragraphs>103</Paragraphs>
  <Slides>24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微軟正黑體</vt:lpstr>
      <vt:lpstr>新細明體</vt:lpstr>
      <vt:lpstr>標楷體</vt:lpstr>
      <vt:lpstr>Arial</vt:lpstr>
      <vt:lpstr>Times New Roman</vt:lpstr>
      <vt:lpstr>Wingdings</vt:lpstr>
      <vt:lpstr>Default Design</vt:lpstr>
      <vt:lpstr> 「期末專題實作」 車聯網   國立高雄第一科技大學電子工程系 Dept. Electronic Engineering, National Kaohsiung First University of Science and Technology    2017/06/19</vt:lpstr>
      <vt:lpstr>Outline</vt:lpstr>
      <vt:lpstr>系統分析</vt:lpstr>
      <vt:lpstr>系統架構</vt:lpstr>
      <vt:lpstr>系統架構-圖例說明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系統功能說明展示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比賽資訊</dc:title>
  <dc:creator>JingWen</dc:creator>
  <cp:lastModifiedBy>Student</cp:lastModifiedBy>
  <cp:revision>1287</cp:revision>
  <dcterms:created xsi:type="dcterms:W3CDTF">2009-01-08T21:14:01Z</dcterms:created>
  <dcterms:modified xsi:type="dcterms:W3CDTF">2017-06-19T06:54:04Z</dcterms:modified>
</cp:coreProperties>
</file>